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0B8648-8747-4353-983B-7B24B7BE7F2E}" v="183" dt="2020-12-01T12:22:47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980B8648-8747-4353-983B-7B24B7BE7F2E}"/>
    <pc:docChg chg="undo custSel addSld modSld">
      <pc:chgData name="KRISTIN BOYLE" userId="82a229f7-a8c4-4523-9c6a-3c3c3e5e5c50" providerId="ADAL" clId="{980B8648-8747-4353-983B-7B24B7BE7F2E}" dt="2020-12-01T12:23:27.809" v="749" actId="20577"/>
      <pc:docMkLst>
        <pc:docMk/>
      </pc:docMkLst>
      <pc:sldChg chg="modSp mod modAnim">
        <pc:chgData name="KRISTIN BOYLE" userId="82a229f7-a8c4-4523-9c6a-3c3c3e5e5c50" providerId="ADAL" clId="{980B8648-8747-4353-983B-7B24B7BE7F2E}" dt="2020-12-01T12:18:21.058" v="179" actId="20577"/>
        <pc:sldMkLst>
          <pc:docMk/>
          <pc:sldMk cId="0" sldId="257"/>
        </pc:sldMkLst>
        <pc:spChg chg="mod">
          <ac:chgData name="KRISTIN BOYLE" userId="82a229f7-a8c4-4523-9c6a-3c3c3e5e5c50" providerId="ADAL" clId="{980B8648-8747-4353-983B-7B24B7BE7F2E}" dt="2020-12-01T12:16:57.336" v="5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KRISTIN BOYLE" userId="82a229f7-a8c4-4523-9c6a-3c3c3e5e5c50" providerId="ADAL" clId="{980B8648-8747-4353-983B-7B24B7BE7F2E}" dt="2020-12-01T12:18:21.058" v="179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KRISTIN BOYLE" userId="82a229f7-a8c4-4523-9c6a-3c3c3e5e5c50" providerId="ADAL" clId="{980B8648-8747-4353-983B-7B24B7BE7F2E}" dt="2020-12-01T12:23:19.267" v="748" actId="20577"/>
        <pc:sldMkLst>
          <pc:docMk/>
          <pc:sldMk cId="0" sldId="259"/>
        </pc:sldMkLst>
        <pc:spChg chg="mod">
          <ac:chgData name="KRISTIN BOYLE" userId="82a229f7-a8c4-4523-9c6a-3c3c3e5e5c50" providerId="ADAL" clId="{980B8648-8747-4353-983B-7B24B7BE7F2E}" dt="2020-12-01T12:23:19.267" v="748" actId="20577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KRISTIN BOYLE" userId="82a229f7-a8c4-4523-9c6a-3c3c3e5e5c50" providerId="ADAL" clId="{980B8648-8747-4353-983B-7B24B7BE7F2E}" dt="2020-12-01T12:23:27.809" v="749" actId="20577"/>
        <pc:sldMkLst>
          <pc:docMk/>
          <pc:sldMk cId="0" sldId="261"/>
        </pc:sldMkLst>
        <pc:spChg chg="mod">
          <ac:chgData name="KRISTIN BOYLE" userId="82a229f7-a8c4-4523-9c6a-3c3c3e5e5c50" providerId="ADAL" clId="{980B8648-8747-4353-983B-7B24B7BE7F2E}" dt="2020-12-01T12:23:27.809" v="749" actId="20577"/>
          <ac:spMkLst>
            <pc:docMk/>
            <pc:sldMk cId="0" sldId="261"/>
            <ac:spMk id="2" creationId="{00000000-0000-0000-0000-000000000000}"/>
          </ac:spMkLst>
        </pc:spChg>
      </pc:sldChg>
      <pc:sldChg chg="modSp new mod modAnim">
        <pc:chgData name="KRISTIN BOYLE" userId="82a229f7-a8c4-4523-9c6a-3c3c3e5e5c50" providerId="ADAL" clId="{980B8648-8747-4353-983B-7B24B7BE7F2E}" dt="2020-12-01T12:22:58.284" v="747" actId="14100"/>
        <pc:sldMkLst>
          <pc:docMk/>
          <pc:sldMk cId="2420233327" sldId="263"/>
        </pc:sldMkLst>
        <pc:spChg chg="mod">
          <ac:chgData name="KRISTIN BOYLE" userId="82a229f7-a8c4-4523-9c6a-3c3c3e5e5c50" providerId="ADAL" clId="{980B8648-8747-4353-983B-7B24B7BE7F2E}" dt="2020-12-01T12:19:21.093" v="269" actId="27636"/>
          <ac:spMkLst>
            <pc:docMk/>
            <pc:sldMk cId="2420233327" sldId="263"/>
            <ac:spMk id="2" creationId="{F7798345-824E-47FD-B691-2EDB4E36FC20}"/>
          </ac:spMkLst>
        </pc:spChg>
        <pc:spChg chg="mod">
          <ac:chgData name="KRISTIN BOYLE" userId="82a229f7-a8c4-4523-9c6a-3c3c3e5e5c50" providerId="ADAL" clId="{980B8648-8747-4353-983B-7B24B7BE7F2E}" dt="2020-12-01T12:22:58.284" v="747" actId="14100"/>
          <ac:spMkLst>
            <pc:docMk/>
            <pc:sldMk cId="2420233327" sldId="263"/>
            <ac:spMk id="3" creationId="{4AE9FD17-FC9E-4E4F-81BE-E2A1935D4D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ED426A-7B50-4D3F-9624-FB53EFD6C8B0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852E523-7706-4036-A538-39C1E0332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Section 3.5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Empirical and Molecular Formulas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Empirical Formulas tell us relative number of atoms of each element in compound (lowest ratio)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Molecular Formulas show the actual number of each atom in a compound (may or may not be lowest ratio)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98345-824E-47FD-B691-2EDB4E36F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Steps to finding Empirical Formula when you know the percent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9FD17-FC9E-4E4F-81BE-E2A1935D4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76401"/>
            <a:ext cx="8686800" cy="4724400"/>
          </a:xfrm>
        </p:spPr>
        <p:txBody>
          <a:bodyPr>
            <a:normAutofit/>
          </a:bodyPr>
          <a:lstStyle/>
          <a:p>
            <a:pPr marL="633222" indent="-514350">
              <a:buAutoNum type="arabicPeriod"/>
            </a:pPr>
            <a:r>
              <a:rPr lang="en-US" sz="2800" dirty="0"/>
              <a:t>Assume 100 grams and change % signs to grams</a:t>
            </a:r>
          </a:p>
          <a:p>
            <a:pPr marL="633222" indent="-514350">
              <a:buAutoNum type="arabicPeriod"/>
            </a:pPr>
            <a:r>
              <a:rPr lang="en-US" sz="2800" dirty="0"/>
              <a:t>Convert each element from grams to moles (keep at least three sig figs…don’t round too much!)</a:t>
            </a:r>
          </a:p>
          <a:p>
            <a:pPr marL="633222" indent="-514350">
              <a:buAutoNum type="arabicPeriod"/>
            </a:pPr>
            <a:r>
              <a:rPr lang="en-US" sz="2800" dirty="0"/>
              <a:t>Select the element with the smallest amount of moles</a:t>
            </a:r>
          </a:p>
          <a:p>
            <a:pPr marL="633222" indent="-514350">
              <a:buAutoNum type="arabicPeriod"/>
            </a:pPr>
            <a:r>
              <a:rPr lang="en-US" sz="2800" dirty="0"/>
              <a:t>Divide all of the mole numbers by the smallest one (the smallest will now equal 1)</a:t>
            </a:r>
          </a:p>
          <a:p>
            <a:pPr marL="633222" indent="-514350">
              <a:buAutoNum type="arabicPeriod"/>
            </a:pPr>
            <a:r>
              <a:rPr lang="en-US" sz="2800" dirty="0"/>
              <a:t>Find the whole number ratio among the elements to use as their subscripts in the empirical formula</a:t>
            </a:r>
          </a:p>
        </p:txBody>
      </p:sp>
    </p:spTree>
    <p:extLst>
      <p:ext uri="{BB962C8B-B14F-4D97-AF65-F5344CB8AC3E}">
        <p14:creationId xmlns:p14="http://schemas.microsoft.com/office/powerpoint/2010/main" val="242023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Compound is 73.9% Hg and 26.1% Cl. Find empirical formula.</a:t>
            </a:r>
          </a:p>
          <a:p>
            <a:r>
              <a:rPr lang="en-US" dirty="0"/>
              <a:t>Assume 100 grams</a:t>
            </a:r>
          </a:p>
          <a:p>
            <a:pPr>
              <a:buNone/>
            </a:pPr>
            <a:r>
              <a:rPr lang="en-US" sz="2800" dirty="0"/>
              <a:t>           73.9 g Hg x </a:t>
            </a:r>
            <a:r>
              <a:rPr lang="en-US" sz="2800" u="sng" dirty="0"/>
              <a:t>(1 mol Hg) </a:t>
            </a:r>
            <a:r>
              <a:rPr lang="en-US" sz="2800" dirty="0"/>
              <a:t>= 0.368 mol Hg ÷ 0.368 = 1</a:t>
            </a:r>
          </a:p>
          <a:p>
            <a:pPr>
              <a:buNone/>
            </a:pPr>
            <a:r>
              <a:rPr lang="en-US" sz="2800" dirty="0"/>
              <a:t>                                  200.59 g Hg</a:t>
            </a:r>
          </a:p>
          <a:p>
            <a:pPr>
              <a:buNone/>
            </a:pPr>
            <a:r>
              <a:rPr lang="en-US" sz="2800" dirty="0"/>
              <a:t>           </a:t>
            </a:r>
          </a:p>
          <a:p>
            <a:pPr>
              <a:buNone/>
            </a:pPr>
            <a:r>
              <a:rPr lang="en-US" sz="2800" dirty="0"/>
              <a:t>	      26.1 g </a:t>
            </a:r>
            <a:r>
              <a:rPr lang="en-US" sz="2800" dirty="0" err="1"/>
              <a:t>Cl</a:t>
            </a:r>
            <a:r>
              <a:rPr lang="en-US" sz="2800" dirty="0"/>
              <a:t> x </a:t>
            </a:r>
            <a:r>
              <a:rPr lang="en-US" sz="2800" u="sng" dirty="0"/>
              <a:t>(1 mol </a:t>
            </a:r>
            <a:r>
              <a:rPr lang="en-US" sz="2800" u="sng" dirty="0" err="1"/>
              <a:t>Cl</a:t>
            </a:r>
            <a:r>
              <a:rPr lang="en-US" sz="2800" u="sng" dirty="0"/>
              <a:t>) </a:t>
            </a:r>
            <a:r>
              <a:rPr lang="en-US" sz="2800" dirty="0"/>
              <a:t>= 0.736 mol </a:t>
            </a:r>
            <a:r>
              <a:rPr lang="en-US" sz="2800" dirty="0" err="1"/>
              <a:t>Cl</a:t>
            </a:r>
            <a:r>
              <a:rPr lang="en-US" sz="2800" dirty="0"/>
              <a:t> ÷ 0.368= 2</a:t>
            </a:r>
          </a:p>
          <a:p>
            <a:pPr>
              <a:buNone/>
            </a:pPr>
            <a:r>
              <a:rPr lang="en-US" sz="2800" dirty="0"/>
              <a:t>                                   35.45 g </a:t>
            </a:r>
            <a:r>
              <a:rPr lang="en-US" sz="2800" dirty="0" err="1"/>
              <a:t>Cl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			= </a:t>
            </a:r>
            <a:r>
              <a:rPr lang="en-US" sz="3600" b="1" dirty="0">
                <a:solidFill>
                  <a:srgbClr val="0070C0"/>
                </a:solidFill>
              </a:rPr>
              <a:t>HgCl</a:t>
            </a:r>
            <a:r>
              <a:rPr lang="en-US" sz="3600" b="1" baseline="-25000" dirty="0">
                <a:solidFill>
                  <a:srgbClr val="0070C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763000" cy="4625609"/>
          </a:xfrm>
        </p:spPr>
        <p:txBody>
          <a:bodyPr/>
          <a:lstStyle/>
          <a:p>
            <a:r>
              <a:rPr lang="en-US" dirty="0"/>
              <a:t>Find the empirical and molecular formulas for ascorbic acid which is 40.92% C, 4.58% H, and 54.50 %O.  Its molecular weight is 264 </a:t>
            </a:r>
            <a:r>
              <a:rPr lang="en-US" dirty="0" err="1"/>
              <a:t>amu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W.N.M.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763000" cy="4625609"/>
          </a:xfrm>
        </p:spPr>
        <p:txBody>
          <a:bodyPr/>
          <a:lstStyle/>
          <a:p>
            <a:endParaRPr lang="en-US" dirty="0"/>
          </a:p>
          <a:p>
            <a:r>
              <a:rPr lang="en-US" b="1" dirty="0">
                <a:solidFill>
                  <a:srgbClr val="7030A0"/>
                </a:solidFill>
              </a:rPr>
              <a:t>Whole number multiple </a:t>
            </a:r>
            <a:r>
              <a:rPr lang="en-US" dirty="0"/>
              <a:t>= </a:t>
            </a:r>
            <a:r>
              <a:rPr lang="en-US" u="sng" dirty="0"/>
              <a:t>molecular weight</a:t>
            </a:r>
          </a:p>
          <a:p>
            <a:pPr lvl="8">
              <a:buNone/>
            </a:pPr>
            <a:r>
              <a:rPr lang="en-US" dirty="0"/>
              <a:t>			</a:t>
            </a:r>
            <a:r>
              <a:rPr lang="en-US" sz="3200" dirty="0"/>
              <a:t>        empirical formula weight</a:t>
            </a:r>
          </a:p>
          <a:p>
            <a:pPr lvl="1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Sample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Empirical formula = C</a:t>
            </a:r>
            <a:r>
              <a:rPr lang="en-US" baseline="-25000" dirty="0"/>
              <a:t>3</a:t>
            </a:r>
            <a:r>
              <a:rPr lang="en-US" dirty="0"/>
              <a:t>H</a:t>
            </a:r>
            <a:r>
              <a:rPr lang="en-US" baseline="-25000" dirty="0"/>
              <a:t>4</a:t>
            </a:r>
            <a:r>
              <a:rPr lang="en-US" dirty="0"/>
              <a:t>O</a:t>
            </a:r>
            <a:r>
              <a:rPr lang="en-US" baseline="-25000" dirty="0"/>
              <a:t>3</a:t>
            </a:r>
          </a:p>
          <a:p>
            <a:endParaRPr lang="en-US" dirty="0"/>
          </a:p>
          <a:p>
            <a:r>
              <a:rPr lang="en-US" dirty="0"/>
              <a:t>Find empirical formula weight:</a:t>
            </a:r>
          </a:p>
          <a:p>
            <a:pPr lvl="1"/>
            <a:r>
              <a:rPr lang="en-US" dirty="0"/>
              <a:t>3(12.01) + 4(1.01) + 3(16.00) = 88.07 </a:t>
            </a:r>
            <a:r>
              <a:rPr lang="en-US" dirty="0" err="1"/>
              <a:t>amu</a:t>
            </a:r>
            <a:endParaRPr lang="en-US" dirty="0"/>
          </a:p>
          <a:p>
            <a:endParaRPr lang="en-US" dirty="0"/>
          </a:p>
          <a:p>
            <a:r>
              <a:rPr lang="en-US" dirty="0"/>
              <a:t>Given: experimentally determined molecular weight = 264 </a:t>
            </a:r>
            <a:r>
              <a:rPr lang="en-US" dirty="0" err="1"/>
              <a:t>amu</a:t>
            </a:r>
            <a:endParaRPr lang="en-US" dirty="0"/>
          </a:p>
          <a:p>
            <a:endParaRPr lang="en-US" sz="2800" b="1" dirty="0">
              <a:solidFill>
                <a:srgbClr val="7030A0"/>
              </a:solidFill>
            </a:endParaRPr>
          </a:p>
          <a:p>
            <a:r>
              <a:rPr lang="en-US" sz="2800" b="1" dirty="0">
                <a:solidFill>
                  <a:srgbClr val="7030A0"/>
                </a:solidFill>
              </a:rPr>
              <a:t>W.N.M.</a:t>
            </a:r>
            <a:r>
              <a:rPr lang="en-US" sz="2800" dirty="0"/>
              <a:t>= </a:t>
            </a:r>
            <a:r>
              <a:rPr lang="en-US" sz="2800" u="sng" dirty="0"/>
              <a:t>molecular weight    </a:t>
            </a:r>
            <a:r>
              <a:rPr lang="en-US" sz="2800" dirty="0"/>
              <a:t>      = </a:t>
            </a:r>
            <a:r>
              <a:rPr lang="en-US" sz="2800" u="sng" dirty="0"/>
              <a:t>264  </a:t>
            </a:r>
            <a:r>
              <a:rPr lang="en-US" sz="2800" dirty="0"/>
              <a:t>     = 2.997 = 3</a:t>
            </a:r>
          </a:p>
          <a:p>
            <a:pPr>
              <a:buNone/>
            </a:pPr>
            <a:r>
              <a:rPr lang="en-US" sz="2800" dirty="0"/>
              <a:t>                  empirical formula weight      88.07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dirty="0"/>
              <a:t>Molecular Formula = C9H12O9 			</a:t>
            </a:r>
          </a:p>
          <a:p>
            <a:pPr lvl="8">
              <a:buNone/>
            </a:pP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and Molecular Formula Worksheet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8981</TotalTime>
  <Words>317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Corbel</vt:lpstr>
      <vt:lpstr>Wingdings</vt:lpstr>
      <vt:lpstr>Wingdings 2</vt:lpstr>
      <vt:lpstr>Wingdings 3</vt:lpstr>
      <vt:lpstr>Module</vt:lpstr>
      <vt:lpstr>Section 3.5</vt:lpstr>
      <vt:lpstr>Review</vt:lpstr>
      <vt:lpstr>Steps to finding Empirical Formula when you know the percent composition</vt:lpstr>
      <vt:lpstr>Example</vt:lpstr>
      <vt:lpstr>Sample Exercise</vt:lpstr>
      <vt:lpstr>W.N.M.</vt:lpstr>
      <vt:lpstr>Back to Sample Exercise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3.5</dc:title>
  <dc:creator>kboyle</dc:creator>
  <cp:lastModifiedBy>KRISTIN BOYLE</cp:lastModifiedBy>
  <cp:revision>16</cp:revision>
  <dcterms:created xsi:type="dcterms:W3CDTF">2009-10-15T15:14:10Z</dcterms:created>
  <dcterms:modified xsi:type="dcterms:W3CDTF">2020-12-01T12:23:52Z</dcterms:modified>
</cp:coreProperties>
</file>